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handoutMasterIdLst>
    <p:handoutMasterId r:id="rId30"/>
  </p:handoutMasterIdLst>
  <p:sldIdLst>
    <p:sldId id="256" r:id="rId11"/>
    <p:sldId id="257" r:id="rId12"/>
    <p:sldId id="258" r:id="rId13"/>
    <p:sldId id="259" r:id="rId14"/>
    <p:sldId id="261" r:id="rId15"/>
    <p:sldId id="260" r:id="rId16"/>
    <p:sldId id="262" r:id="rId17"/>
    <p:sldId id="273" r:id="rId18"/>
    <p:sldId id="274" r:id="rId19"/>
    <p:sldId id="281" r:id="rId20"/>
    <p:sldId id="264" r:id="rId21"/>
    <p:sldId id="270" r:id="rId22"/>
    <p:sldId id="265" r:id="rId23"/>
    <p:sldId id="269" r:id="rId24"/>
    <p:sldId id="266" r:id="rId25"/>
    <p:sldId id="271" r:id="rId26"/>
    <p:sldId id="267" r:id="rId27"/>
    <p:sldId id="272" r:id="rId28"/>
    <p:sldId id="280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 snapToGrid="0">
      <p:cViewPr varScale="1">
        <p:scale>
          <a:sx n="50" d="100"/>
          <a:sy n="50" d="100"/>
        </p:scale>
        <p:origin x="53" y="6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125A3-5294-4379-834A-038C21B7A1D3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E747E-40BB-4EFD-B2D9-687B38794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095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21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042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32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95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5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82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3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4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661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47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882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02.09.2024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77499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5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3F3F2"/>
                </a:solidFill>
              </a:rPr>
              <a:pPr/>
              <a:t>02.09.2024</a:t>
            </a:fld>
            <a:endParaRPr lang="ru-RU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3F3F2"/>
                </a:solidFill>
              </a:rPr>
              <a:pPr/>
              <a:t>‹#›</a:t>
            </a:fld>
            <a:endParaRPr lang="ru-RU">
              <a:solidFill>
                <a:srgbClr val="F3F3F2"/>
              </a:solidFill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77359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6586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1965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826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599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7546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0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8763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025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02.09.2024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964740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8448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3F3F2"/>
                </a:solidFill>
              </a:rPr>
              <a:pPr/>
              <a:t>02.09.2024</a:t>
            </a:fld>
            <a:endParaRPr lang="ru-RU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3F3F2"/>
                </a:solidFill>
              </a:rPr>
              <a:pPr/>
              <a:t>‹#›</a:t>
            </a:fld>
            <a:endParaRPr lang="ru-RU">
              <a:solidFill>
                <a:srgbClr val="F3F3F2"/>
              </a:solidFill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90378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44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0779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499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9925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92369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492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5761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2844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02.09.2024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34002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569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3F3F2"/>
                </a:solidFill>
              </a:rPr>
              <a:pPr/>
              <a:t>02.09.2024</a:t>
            </a:fld>
            <a:endParaRPr lang="ru-RU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3F3F2"/>
                </a:solidFill>
              </a:rPr>
              <a:pPr/>
              <a:t>‹#›</a:t>
            </a:fld>
            <a:endParaRPr lang="ru-RU">
              <a:solidFill>
                <a:srgbClr val="F3F3F2"/>
              </a:solidFill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856454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45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730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90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2596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0622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886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95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82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02.09.2024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65883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378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3F3F2"/>
                </a:solidFill>
              </a:rPr>
              <a:pPr/>
              <a:t>02.09.2024</a:t>
            </a:fld>
            <a:endParaRPr lang="ru-RU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3F3F2"/>
                </a:solidFill>
              </a:rPr>
              <a:pPr/>
              <a:t>‹#›</a:t>
            </a:fld>
            <a:endParaRPr lang="ru-RU">
              <a:solidFill>
                <a:srgbClr val="F3F3F2"/>
              </a:solidFill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65577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123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397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542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0647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80117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334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3893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382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02.09.2024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601610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7847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3F3F2"/>
                </a:solidFill>
              </a:rPr>
              <a:pPr/>
              <a:t>02.09.2024</a:t>
            </a:fld>
            <a:endParaRPr lang="ru-RU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3F3F2"/>
                </a:solidFill>
              </a:rPr>
              <a:pPr/>
              <a:t>‹#›</a:t>
            </a:fld>
            <a:endParaRPr lang="ru-RU">
              <a:solidFill>
                <a:srgbClr val="F3F3F2"/>
              </a:solidFill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24857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3202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6632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7053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955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19521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80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0215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3697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02.09.2024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57845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9384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3F3F2"/>
                </a:solidFill>
              </a:rPr>
              <a:pPr/>
              <a:t>02.09.2024</a:t>
            </a:fld>
            <a:endParaRPr lang="ru-RU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3F3F2"/>
                </a:solidFill>
              </a:rPr>
              <a:pPr/>
              <a:t>‹#›</a:t>
            </a:fld>
            <a:endParaRPr lang="ru-RU">
              <a:solidFill>
                <a:srgbClr val="F3F3F2"/>
              </a:solidFill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80825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08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0256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933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7096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1666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585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5060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7813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02.09.2024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7312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339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3F3F2"/>
                </a:solidFill>
              </a:rPr>
              <a:pPr/>
              <a:t>02.09.2024</a:t>
            </a:fld>
            <a:endParaRPr lang="ru-RU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3F3F2"/>
                </a:solidFill>
              </a:rPr>
              <a:pPr/>
              <a:t>‹#›</a:t>
            </a:fld>
            <a:endParaRPr lang="ru-RU">
              <a:solidFill>
                <a:srgbClr val="F3F3F2"/>
              </a:solidFill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85533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3757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295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2648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4824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7235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898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224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31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02.09.2024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8B323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30454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1050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srgbClr val="F3F3F2"/>
                </a:solidFill>
              </a:rPr>
              <a:pPr/>
              <a:t>02.09.2024</a:t>
            </a:fld>
            <a:endParaRPr lang="ru-RU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srgbClr val="F3F3F2"/>
                </a:solidFill>
              </a:rPr>
              <a:pPr/>
              <a:t>‹#›</a:t>
            </a:fld>
            <a:endParaRPr lang="ru-RU">
              <a:solidFill>
                <a:srgbClr val="F3F3F2"/>
              </a:solidFill>
            </a:endParaRP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9071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809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559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4247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59858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7450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550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2871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713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AB53FF-5CE4-49ED-8F04-5FCF5FB38FB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23260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9BD877-5F97-47E3-B4B1-6F48D02DE44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2204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CE010-B0A8-4CC1-9934-94F030F7231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6150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39CFB-41EF-421E-BC5A-B18A1872D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1001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320BD5-6394-48A6-9F37-00A33DC8C75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378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8EAF7-E05E-469B-8521-DD611A2694A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035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336A4-28A4-419E-96BE-FCA69334F04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8946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A3EAA-FEC1-4DBF-9C0D-1606EE0FE46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53754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1BCAF-76C8-4361-A0C4-C334DFF9BF9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5729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A4C23-131A-4FE9-A95C-E9BB8F0E185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2874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B26B2-9AB5-49E1-8046-FF3D60B17F3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2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16D9A-7EF8-4947-98F3-38FCC78CFCF2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3AAF2-F8AF-4FB0-9795-A62DF7BF4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6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794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644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70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1212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5962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948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0697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FD337D0-0B3D-42AC-B18F-C0869F568605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02.09.2024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E2B851-AD53-4E0D-8CB6-2BF29A5892F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111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C56602-65B6-47D9-A6BC-7801E0341F04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233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JIyZTVWB_k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rau.ua/ru/analytics/top-10-trendov-2020-euromonito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ngrinews.kz/europe/pervoe-mire-letayuschee-taksi-zapustyat-velikobritanii-v-437342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hyperlink" Target="https://youtu.be/7H54kbkgzi8" TargetMode="Externa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youtu.be/k69nsIO78eM" TargetMode="Externa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izozh.ru/ogranicheniya-v-golove-5-naglyadnyh-primerov-i-eksperimentov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youtu.be/XJqLAO7-khU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775698"/>
            <a:ext cx="9144000" cy="90963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изменениями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15905" y="5682806"/>
            <a:ext cx="6652257" cy="514350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dirty="0"/>
              <a:t>Декан бизнес школы, к.э.н., МВА – Закимова Альфия </a:t>
            </a:r>
            <a:r>
              <a:rPr lang="ru-RU" dirty="0" err="1"/>
              <a:t>Манарбековна</a:t>
            </a:r>
            <a:r>
              <a:rPr lang="ru-RU" dirty="0"/>
              <a:t> </a:t>
            </a:r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39CDB4B2-7A79-AC0D-2452-50C003BEDE2D}"/>
              </a:ext>
            </a:extLst>
          </p:cNvPr>
          <p:cNvSpPr/>
          <p:nvPr/>
        </p:nvSpPr>
        <p:spPr>
          <a:xfrm>
            <a:off x="45270" y="228776"/>
            <a:ext cx="3612330" cy="1546132"/>
          </a:xfrm>
          <a:custGeom>
            <a:avLst/>
            <a:gdLst/>
            <a:ahLst/>
            <a:cxnLst/>
            <a:rect l="l" t="t" r="r" b="b"/>
            <a:pathLst>
              <a:path w="4693365" h="1849968">
                <a:moveTo>
                  <a:pt x="0" y="0"/>
                </a:moveTo>
                <a:lnTo>
                  <a:pt x="4693364" y="0"/>
                </a:lnTo>
                <a:lnTo>
                  <a:pt x="4693364" y="1849968"/>
                </a:lnTo>
                <a:lnTo>
                  <a:pt x="0" y="18499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A5B9C5-F52E-3DBB-8FC2-8C18CFFA1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3725" y="141732"/>
            <a:ext cx="1176569" cy="154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94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19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Управление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1010" y="1640029"/>
            <a:ext cx="6238591" cy="241727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Жить – значить решать  проблемы, а развиваться – значить приобретать навыки решения все более сложных проблем </a:t>
            </a:r>
          </a:p>
          <a:p>
            <a:pPr marL="0" indent="0" algn="r">
              <a:buNone/>
            </a:pPr>
            <a:r>
              <a:rPr lang="ru-RU" sz="1600" i="1" dirty="0"/>
              <a:t>Ицхак </a:t>
            </a:r>
            <a:r>
              <a:rPr lang="ru-RU" sz="1600" i="1" dirty="0" err="1"/>
              <a:t>Калдерон</a:t>
            </a:r>
            <a:r>
              <a:rPr lang="ru-RU" sz="1600" i="1" dirty="0"/>
              <a:t> </a:t>
            </a:r>
            <a:r>
              <a:rPr lang="ru-RU" sz="1600" i="1" dirty="0" err="1"/>
              <a:t>Адезис</a:t>
            </a:r>
            <a:endParaRPr lang="ru-RU" sz="1600" i="1" dirty="0"/>
          </a:p>
          <a:p>
            <a:pPr marL="0" indent="0" algn="r">
              <a:buNone/>
            </a:pPr>
            <a:r>
              <a:rPr lang="ru-RU" sz="1600" i="1" dirty="0"/>
              <a:t>«Управляя изменениями»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688062" y="1466850"/>
            <a:ext cx="4131588" cy="2590453"/>
            <a:chOff x="688062" y="1640029"/>
            <a:chExt cx="3847722" cy="241727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724684" y="1640029"/>
              <a:ext cx="1801639" cy="37119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Изменения 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724684" y="2219450"/>
              <a:ext cx="1801639" cy="37119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Проблемы 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724683" y="2753604"/>
              <a:ext cx="1801639" cy="37119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Управление 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88062" y="3509230"/>
              <a:ext cx="1937442" cy="54807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Принятие решений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734145" y="3509231"/>
              <a:ext cx="1801639" cy="54807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Реализация решений </a:t>
              </a:r>
            </a:p>
          </p:txBody>
        </p:sp>
        <p:cxnSp>
          <p:nvCxnSpPr>
            <p:cNvPr id="11" name="Прямая со стрелкой 10"/>
            <p:cNvCxnSpPr>
              <a:stCxn id="5" idx="2"/>
              <a:endCxn id="6" idx="0"/>
            </p:cNvCxnSpPr>
            <p:nvPr/>
          </p:nvCxnSpPr>
          <p:spPr>
            <a:xfrm>
              <a:off x="2625504" y="2011221"/>
              <a:ext cx="0" cy="208229"/>
            </a:xfrm>
            <a:prstGeom prst="straightConnector1">
              <a:avLst/>
            </a:prstGeom>
            <a:ln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2625504" y="2590642"/>
              <a:ext cx="0" cy="208229"/>
            </a:xfrm>
            <a:prstGeom prst="straightConnector1">
              <a:avLst/>
            </a:prstGeom>
            <a:ln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 flipH="1">
              <a:off x="2064189" y="3124796"/>
              <a:ext cx="561315" cy="384434"/>
            </a:xfrm>
            <a:prstGeom prst="straightConnector1">
              <a:avLst/>
            </a:prstGeom>
            <a:ln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>
              <a:off x="2625504" y="3124796"/>
              <a:ext cx="552262" cy="384434"/>
            </a:xfrm>
            <a:prstGeom prst="straightConnector1">
              <a:avLst/>
            </a:prstGeom>
            <a:ln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Светодиодные лампы: как выбрать, купить и не ошибиться » Notagram.r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3"/>
          <a:stretch/>
        </p:blipFill>
        <p:spPr bwMode="auto">
          <a:xfrm>
            <a:off x="208227" y="4367269"/>
            <a:ext cx="5232906" cy="237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283105" y="4575475"/>
            <a:ext cx="5459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мире постоянно проходят изменения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3105" y="5157010"/>
            <a:ext cx="5459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нет изменений управлять нечем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297746" y="6200212"/>
            <a:ext cx="3130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https://youtu.be/gJIyZTVWB_k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6544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16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Топ глобальных потребительских трендов 2020 года: исследование </a:t>
            </a:r>
            <a:r>
              <a:rPr lang="ru-RU" sz="3200" dirty="0" err="1">
                <a:solidFill>
                  <a:schemeClr val="accent5">
                    <a:lumMod val="50000"/>
                  </a:schemeClr>
                </a:solidFill>
              </a:rPr>
              <a:t>Euromonitor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3999" y="6257080"/>
            <a:ext cx="40911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Источник: </a:t>
            </a:r>
            <a:r>
              <a:rPr lang="en-US" sz="1000" dirty="0">
                <a:hlinkClick r:id="rId2"/>
              </a:rPr>
              <a:t>https://rau.ua/ru/analytics/top-10-trendov-2020-euromonitor/</a:t>
            </a:r>
            <a:r>
              <a:rPr lang="ru-RU" sz="1000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50" y="1514118"/>
            <a:ext cx="5422901" cy="31813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3999" y="485676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>
                <a:solidFill>
                  <a:srgbClr val="252525"/>
                </a:solidFill>
                <a:effectLst/>
              </a:rPr>
              <a:t>Во всем мире 41% готовы платить больше за интеллектуальные устройства и продукты, а 67% респондентов ищут способы упростить себе жизнь.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066296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Тренд – «Принятие роботов как части быта»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96000" y="1078996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Тренд – «Многофункциональный дом» </a:t>
            </a:r>
          </a:p>
        </p:txBody>
      </p:sp>
      <p:pic>
        <p:nvPicPr>
          <p:cNvPr id="1026" name="Picture 2" descr="https://rau.ua/wp-content/uploads/2030/01/Mirror_5406_1200pix_Fnl.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6" b="3300"/>
          <a:stretch/>
        </p:blipFill>
        <p:spPr bwMode="auto">
          <a:xfrm>
            <a:off x="6096000" y="1472486"/>
            <a:ext cx="5739883" cy="326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18200" y="4856766"/>
            <a:ext cx="6273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2019 году примерно 70% глобальных потребителей хотя бы раз в неделю могли работать из дома. При этом от 62% до 76% могли дополнительно уделить время (которое тратили на дорогу в офис) общению с семьей и друзьями, а также заняться домашними делами. В результате 42% респондентов хотят иметь работу, дающую баланс с личной жизнью. </a:t>
            </a:r>
          </a:p>
        </p:txBody>
      </p:sp>
    </p:spTree>
    <p:extLst>
      <p:ext uri="{BB962C8B-B14F-4D97-AF65-F5344CB8AC3E}">
        <p14:creationId xmlns:p14="http://schemas.microsoft.com/office/powerpoint/2010/main" val="335085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39800" y="0"/>
            <a:ext cx="10515600" cy="110648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Топ глобальных потребительских трендов 2020 года: исследование </a:t>
            </a:r>
            <a:r>
              <a:rPr lang="ru-RU" sz="3200" dirty="0" err="1">
                <a:solidFill>
                  <a:schemeClr val="accent5">
                    <a:lumMod val="50000"/>
                  </a:schemeClr>
                </a:solidFill>
              </a:rPr>
              <a:t>Euromonitor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745225" y="1106488"/>
            <a:ext cx="8904749" cy="4077926"/>
            <a:chOff x="1183148" y="1526461"/>
            <a:chExt cx="9468764" cy="4358147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3148" y="1570705"/>
              <a:ext cx="5751871" cy="4313903"/>
            </a:xfrm>
            <a:prstGeom prst="rect">
              <a:avLst/>
            </a:prstGeom>
          </p:spPr>
        </p:pic>
        <p:pic>
          <p:nvPicPr>
            <p:cNvPr id="2050" name="Picture 2" descr="Топ-10 самой экологичной упаковки. | Z&amp;amp;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6968" y="1526461"/>
              <a:ext cx="3152877" cy="2193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06968" y="3719767"/>
              <a:ext cx="3244944" cy="2164841"/>
            </a:xfrm>
            <a:prstGeom prst="rect">
              <a:avLst/>
            </a:prstGeom>
          </p:spPr>
        </p:pic>
      </p:grpSp>
      <p:sp>
        <p:nvSpPr>
          <p:cNvPr id="8" name="Прямоугольник 7"/>
          <p:cNvSpPr/>
          <p:nvPr/>
        </p:nvSpPr>
        <p:spPr>
          <a:xfrm>
            <a:off x="617896" y="5343346"/>
            <a:ext cx="11346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Как показывают опросы, 60% потребителей обеспокоены изменением климата, а 54% считают, что они могут внести позитивный вклад в мир своими покупками. </a:t>
            </a:r>
          </a:p>
        </p:txBody>
      </p:sp>
    </p:spTree>
    <p:extLst>
      <p:ext uri="{BB962C8B-B14F-4D97-AF65-F5344CB8AC3E}">
        <p14:creationId xmlns:p14="http://schemas.microsoft.com/office/powerpoint/2010/main" val="458686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Первое в мире летающее такси запустят в Великобритании уже в этом году - СМИ</a:t>
            </a:r>
          </a:p>
        </p:txBody>
      </p:sp>
      <p:pic>
        <p:nvPicPr>
          <p:cNvPr id="4098" name="Picture 2" descr="Первое в мире летающее такси запустят в Великобритании уже в этом году -  СМИ: 14 мая 2021, 10:05 - новости на Tengrinews.k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847850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053387" y="1847850"/>
            <a:ext cx="41719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Планируется, что первый в мире специальный </a:t>
            </a:r>
            <a:r>
              <a:rPr lang="ru-RU" dirty="0" err="1"/>
              <a:t>хаб</a:t>
            </a:r>
            <a:r>
              <a:rPr lang="ru-RU" dirty="0"/>
              <a:t> для летающего такси UK </a:t>
            </a:r>
            <a:r>
              <a:rPr lang="ru-RU" dirty="0" err="1"/>
              <a:t>Flying-Taxi</a:t>
            </a:r>
            <a:r>
              <a:rPr lang="ru-RU" dirty="0"/>
              <a:t> </a:t>
            </a:r>
            <a:r>
              <a:rPr lang="ru-RU" dirty="0" err="1"/>
              <a:t>Hub</a:t>
            </a:r>
            <a:r>
              <a:rPr lang="ru-RU" dirty="0"/>
              <a:t> появится в английском городе Ковентри. В работе </a:t>
            </a:r>
            <a:r>
              <a:rPr lang="ru-RU" dirty="0" err="1"/>
              <a:t>хаба</a:t>
            </a:r>
            <a:r>
              <a:rPr lang="ru-RU" dirty="0"/>
              <a:t> будут задействованы почти 400 тысяч человек. Проект поддержало правительство Великобритании и выделило на него 1,2 миллиона фунтов стерлингов.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086725" y="5656302"/>
            <a:ext cx="41052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Источник: </a:t>
            </a:r>
          </a:p>
          <a:p>
            <a:r>
              <a:rPr lang="en-US" sz="1000" dirty="0">
                <a:hlinkClick r:id="rId3"/>
              </a:rPr>
              <a:t>https://tengrinews.kz/europe/pervoe-mire-letayuschee-taksi-zapustyat-velikobritanii-v-437342/</a:t>
            </a:r>
            <a:r>
              <a:rPr lang="ru-RU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4381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ото: пресс-материалы Spac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03723"/>
            <a:ext cx="6165850" cy="432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5575" y="5750199"/>
            <a:ext cx="1188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PF Regal Text Pro RegularA"/>
              </a:rPr>
              <a:t>Выступая на Международном астрономическом конгрессе, основатель </a:t>
            </a:r>
            <a:r>
              <a:rPr lang="ru-RU" dirty="0" err="1">
                <a:solidFill>
                  <a:srgbClr val="000000"/>
                </a:solidFill>
                <a:latin typeface="PF Regal Text Pro RegularA"/>
              </a:rPr>
              <a:t>SpaceX</a:t>
            </a:r>
            <a:r>
              <a:rPr lang="ru-RU" dirty="0">
                <a:solidFill>
                  <a:srgbClr val="000000"/>
                </a:solidFill>
                <a:latin typeface="PF Regal Text Pro RegularA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PF Regal Text Pro RegularA"/>
              </a:rPr>
              <a:t>Tesla</a:t>
            </a:r>
            <a:r>
              <a:rPr lang="ru-RU" dirty="0">
                <a:solidFill>
                  <a:srgbClr val="000000"/>
                </a:solidFill>
                <a:latin typeface="PF Regal Text Pro RegularA"/>
              </a:rPr>
              <a:t> поделился новыми подробностями по колонизации Марса и предложил новый вид общественного транспорта — «пассажирские ракеты».</a:t>
            </a:r>
            <a:endParaRPr lang="ru-RU" dirty="0"/>
          </a:p>
        </p:txBody>
      </p:sp>
      <p:pic>
        <p:nvPicPr>
          <p:cNvPr id="3076" name="Picture 4" descr="Сделано людьми на Земле | Пикаб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41" y="1182937"/>
            <a:ext cx="5803859" cy="432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33450" y="415819"/>
            <a:ext cx="10687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PF Regal Display Pro Bold"/>
              </a:rPr>
              <a:t>Илон </a:t>
            </a:r>
            <a:r>
              <a:rPr lang="ru-RU" sz="2800" b="1" dirty="0" err="1">
                <a:solidFill>
                  <a:schemeClr val="accent5">
                    <a:lumMod val="50000"/>
                  </a:schemeClr>
                </a:solidFill>
                <a:latin typeface="PF Regal Display Pro Bold"/>
              </a:rPr>
              <a:t>Маск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PF Regal Display Pro Bold"/>
              </a:rPr>
              <a:t> раскрыл планы колонизации Луны и Марса</a:t>
            </a:r>
            <a:endParaRPr lang="ru-RU" sz="2800" b="1" i="0" dirty="0">
              <a:solidFill>
                <a:schemeClr val="accent5">
                  <a:lumMod val="50000"/>
                </a:schemeClr>
              </a:solidFill>
              <a:effectLst/>
              <a:latin typeface="PF Regal Display Pro Bold"/>
            </a:endParaRPr>
          </a:p>
        </p:txBody>
      </p:sp>
    </p:spTree>
    <p:extLst>
      <p:ext uri="{BB962C8B-B14F-4D97-AF65-F5344CB8AC3E}">
        <p14:creationId xmlns:p14="http://schemas.microsoft.com/office/powerpoint/2010/main" val="359039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016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Принятие решения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92" y="3382685"/>
            <a:ext cx="4368108" cy="2574925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Для кого?</a:t>
            </a:r>
          </a:p>
          <a:p>
            <a:r>
              <a:rPr lang="ru-RU" dirty="0"/>
              <a:t>Зачем? </a:t>
            </a:r>
          </a:p>
          <a:p>
            <a:r>
              <a:rPr lang="ru-RU" dirty="0"/>
              <a:t>Что делать?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65272" y="1825625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Изменения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65272" y="2405046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Проблемы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65271" y="2939200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Управление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8650" y="3694826"/>
            <a:ext cx="1937442" cy="548073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Принятие решений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74733" y="3694827"/>
            <a:ext cx="1801639" cy="5480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Реализация решений </a:t>
            </a:r>
          </a:p>
        </p:txBody>
      </p:sp>
      <p:cxnSp>
        <p:nvCxnSpPr>
          <p:cNvPr id="9" name="Прямая со стрелкой 8"/>
          <p:cNvCxnSpPr>
            <a:stCxn id="4" idx="2"/>
            <a:endCxn id="5" idx="0"/>
          </p:cNvCxnSpPr>
          <p:nvPr/>
        </p:nvCxnSpPr>
        <p:spPr>
          <a:xfrm>
            <a:off x="2566092" y="2196817"/>
            <a:ext cx="0" cy="20822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566092" y="2776238"/>
            <a:ext cx="0" cy="20822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004777" y="3310392"/>
            <a:ext cx="561315" cy="384434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566092" y="3310392"/>
            <a:ext cx="552262" cy="384434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12 полезных вещей, которые облегчили жизнь ленивым людя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1682862"/>
            <a:ext cx="7143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96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44725" indent="-2244725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dirty="0"/>
              <a:t>– это сложная задача с известным результатом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7733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проекта:</a:t>
            </a:r>
          </a:p>
          <a:p>
            <a:pPr marL="0" indent="0">
              <a:buNone/>
            </a:pPr>
            <a:r>
              <a:rPr lang="ru-RU" dirty="0"/>
              <a:t>- четкая/определенная цель, которую нужно достичь в установленные сроки и бюджет. </a:t>
            </a:r>
          </a:p>
          <a:p>
            <a:pPr marL="0" indent="0">
              <a:buNone/>
            </a:pPr>
            <a:r>
              <a:rPr lang="ru-RU" dirty="0"/>
              <a:t>- результат завершённого проекта оказывает …. влияние </a:t>
            </a:r>
          </a:p>
          <a:p>
            <a:pPr marL="0" indent="0">
              <a:buNone/>
            </a:pPr>
            <a:r>
              <a:rPr lang="ru-RU" dirty="0"/>
              <a:t>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48" y="3952999"/>
            <a:ext cx="4944774" cy="2686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088" y="3923533"/>
            <a:ext cx="4525860" cy="271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18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688" y="249397"/>
            <a:ext cx="11353353" cy="1492132"/>
          </a:xfrm>
        </p:spPr>
        <p:txBody>
          <a:bodyPr/>
          <a:lstStyle/>
          <a:p>
            <a:r>
              <a:rPr lang="ru-RU" dirty="0"/>
              <a:t>Что такое управление проектами?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3611" y="1438382"/>
            <a:ext cx="4432360" cy="4492402"/>
          </a:xfrm>
        </p:spPr>
        <p:txBody>
          <a:bodyPr/>
          <a:lstStyle/>
          <a:p>
            <a:r>
              <a:rPr lang="ru-RU" dirty="0"/>
              <a:t>Системный подход в решении сложной задачи </a:t>
            </a:r>
          </a:p>
          <a:p>
            <a:r>
              <a:rPr lang="ru-RU" dirty="0"/>
              <a:t>Добиться получения нужного результата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88" y="3567801"/>
            <a:ext cx="4148693" cy="30172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2293" t="1117" r="25267" b="18047"/>
          <a:stretch/>
        </p:blipFill>
        <p:spPr>
          <a:xfrm>
            <a:off x="6002988" y="1438382"/>
            <a:ext cx="1521349" cy="15756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24178" y="1540967"/>
            <a:ext cx="3728852" cy="570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Результативность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624178" y="2444047"/>
            <a:ext cx="3728852" cy="570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Эффективность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349364" y="4305634"/>
            <a:ext cx="543143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chemeClr val="accent3">
                    <a:lumMod val="50000"/>
                  </a:schemeClr>
                </a:solidFill>
              </a:rPr>
              <a:t>Выполнение/результат = достижение цели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3221768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6415905-R3L8T8D-600-coloribus-integration-132509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1" y="112712"/>
            <a:ext cx="9943570" cy="674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335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908" y="198115"/>
            <a:ext cx="10363673" cy="836815"/>
          </a:xfrm>
        </p:spPr>
        <p:txBody>
          <a:bodyPr/>
          <a:lstStyle/>
          <a:p>
            <a:r>
              <a:rPr lang="ru-RU" dirty="0"/>
              <a:t>Виды психологической инерции</a:t>
            </a:r>
          </a:p>
        </p:txBody>
      </p:sp>
      <p:sp>
        <p:nvSpPr>
          <p:cNvPr id="10" name="Скругленный прямоугольник 9">
            <a:hlinkClick r:id="" action="ppaction://noaction"/>
          </p:cNvPr>
          <p:cNvSpPr/>
          <p:nvPr/>
        </p:nvSpPr>
        <p:spPr>
          <a:xfrm>
            <a:off x="228092" y="3239337"/>
            <a:ext cx="3408637" cy="75185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prstClr val="black">
                    <a:lumMod val="85000"/>
                    <a:lumOff val="15000"/>
                  </a:prstClr>
                </a:solidFill>
              </a:rPr>
              <a:t>Инерция несуществующего запрета </a:t>
            </a:r>
          </a:p>
        </p:txBody>
      </p:sp>
      <p:sp>
        <p:nvSpPr>
          <p:cNvPr id="11" name="Скругленный прямоугольник 10">
            <a:hlinkClick r:id="" action="ppaction://noaction"/>
          </p:cNvPr>
          <p:cNvSpPr/>
          <p:nvPr/>
        </p:nvSpPr>
        <p:spPr>
          <a:xfrm>
            <a:off x="244732" y="1174291"/>
            <a:ext cx="3402421" cy="9091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prstClr val="black">
                    <a:lumMod val="85000"/>
                    <a:lumOff val="15000"/>
                  </a:prstClr>
                </a:solidFill>
              </a:rPr>
              <a:t>Инерция привычной формы, привычного внешнего вида</a:t>
            </a:r>
          </a:p>
        </p:txBody>
      </p:sp>
      <p:sp>
        <p:nvSpPr>
          <p:cNvPr id="14" name="Скругленный прямоугольник 13">
            <a:hlinkClick r:id="" action="ppaction://noaction"/>
          </p:cNvPr>
          <p:cNvSpPr/>
          <p:nvPr/>
        </p:nvSpPr>
        <p:spPr>
          <a:xfrm>
            <a:off x="8398012" y="3924578"/>
            <a:ext cx="3408637" cy="8595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prstClr val="black">
                    <a:lumMod val="85000"/>
                    <a:lumOff val="15000"/>
                  </a:prstClr>
                </a:solidFill>
              </a:rPr>
              <a:t>Инерция привычного принципа действия, области знаний </a:t>
            </a:r>
          </a:p>
        </p:txBody>
      </p:sp>
      <p:sp>
        <p:nvSpPr>
          <p:cNvPr id="22" name="Скругленный прямоугольник 21">
            <a:hlinkClick r:id="" action="ppaction://noaction"/>
          </p:cNvPr>
          <p:cNvSpPr/>
          <p:nvPr/>
        </p:nvSpPr>
        <p:spPr>
          <a:xfrm>
            <a:off x="228092" y="2321436"/>
            <a:ext cx="3408637" cy="67361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prstClr val="black">
                    <a:lumMod val="85000"/>
                    <a:lumOff val="15000"/>
                  </a:prstClr>
                </a:solidFill>
              </a:rPr>
              <a:t>Инерция привычного действия</a:t>
            </a:r>
          </a:p>
        </p:txBody>
      </p:sp>
      <p:sp>
        <p:nvSpPr>
          <p:cNvPr id="23" name="Скругленный прямоугольник 22">
            <a:hlinkClick r:id="" action="ppaction://noaction"/>
          </p:cNvPr>
          <p:cNvSpPr/>
          <p:nvPr/>
        </p:nvSpPr>
        <p:spPr>
          <a:xfrm>
            <a:off x="8398270" y="1945649"/>
            <a:ext cx="3402421" cy="71828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prstClr val="black">
                    <a:lumMod val="85000"/>
                    <a:lumOff val="15000"/>
                  </a:prstClr>
                </a:solidFill>
              </a:rPr>
              <a:t>Инерция кажущейся единственности решения</a:t>
            </a:r>
          </a:p>
        </p:txBody>
      </p:sp>
      <p:sp>
        <p:nvSpPr>
          <p:cNvPr id="25" name="Скругленный прямоугольник 24">
            <a:hlinkClick r:id="" action="ppaction://noaction"/>
          </p:cNvPr>
          <p:cNvSpPr/>
          <p:nvPr/>
        </p:nvSpPr>
        <p:spPr>
          <a:xfrm>
            <a:off x="234309" y="4202029"/>
            <a:ext cx="3402420" cy="8147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prstClr val="black">
                    <a:lumMod val="85000"/>
                    <a:lumOff val="15000"/>
                  </a:prstClr>
                </a:solidFill>
              </a:rPr>
              <a:t>Инерция привычной ценности (значимости) объекта</a:t>
            </a:r>
          </a:p>
        </p:txBody>
      </p:sp>
      <p:sp>
        <p:nvSpPr>
          <p:cNvPr id="26" name="Скругленный прямоугольник 25">
            <a:hlinkClick r:id="" action="ppaction://noaction"/>
          </p:cNvPr>
          <p:cNvSpPr/>
          <p:nvPr/>
        </p:nvSpPr>
        <p:spPr>
          <a:xfrm>
            <a:off x="8398012" y="2983881"/>
            <a:ext cx="3402420" cy="65832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prstClr val="black">
                    <a:lumMod val="85000"/>
                    <a:lumOff val="15000"/>
                  </a:prstClr>
                </a:solidFill>
              </a:rPr>
              <a:t>Инерция традиционных условий применения</a:t>
            </a:r>
          </a:p>
        </p:txBody>
      </p:sp>
      <p:sp>
        <p:nvSpPr>
          <p:cNvPr id="28" name="Скругленный прямоугольник 27">
            <a:hlinkClick r:id="" action="ppaction://noaction"/>
          </p:cNvPr>
          <p:cNvSpPr/>
          <p:nvPr/>
        </p:nvSpPr>
        <p:spPr>
          <a:xfrm>
            <a:off x="8398270" y="1174291"/>
            <a:ext cx="3401904" cy="53039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prstClr val="black">
                    <a:lumMod val="85000"/>
                    <a:lumOff val="15000"/>
                  </a:prstClr>
                </a:solidFill>
              </a:rPr>
              <a:t>Инерция лишней информации</a:t>
            </a:r>
          </a:p>
        </p:txBody>
      </p:sp>
      <p:pic>
        <p:nvPicPr>
          <p:cNvPr id="6146" name="Picture 2" descr="Отрицательные персонажи и антигерои в рекламе (44) - в Екатеринбурге.  Единая Служба Объявл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03" y="1034930"/>
            <a:ext cx="4425480" cy="56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11404" y="3457547"/>
            <a:ext cx="1727200" cy="2254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Психологическая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711404" y="3779280"/>
            <a:ext cx="1727200" cy="2139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инерция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93733" y="3683001"/>
            <a:ext cx="287867" cy="3979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бъект 2"/>
          <p:cNvSpPr txBox="1">
            <a:spLocks/>
          </p:cNvSpPr>
          <p:nvPr/>
        </p:nvSpPr>
        <p:spPr>
          <a:xfrm>
            <a:off x="6132767" y="5649500"/>
            <a:ext cx="6059233" cy="6303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Психологическая инерция – это свойство человека мыслить по прямой аналогии.</a:t>
            </a:r>
          </a:p>
        </p:txBody>
      </p:sp>
      <p:sp>
        <p:nvSpPr>
          <p:cNvPr id="31" name="Объект 2"/>
          <p:cNvSpPr txBox="1">
            <a:spLocks/>
          </p:cNvSpPr>
          <p:nvPr/>
        </p:nvSpPr>
        <p:spPr>
          <a:xfrm>
            <a:off x="20511" y="5678529"/>
            <a:ext cx="6059233" cy="6303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Инерция (лат. ) – означает не подвижность, бездеятельность. «Лень»  предметов.</a:t>
            </a:r>
          </a:p>
        </p:txBody>
      </p:sp>
    </p:spTree>
    <p:extLst>
      <p:ext uri="{BB962C8B-B14F-4D97-AF65-F5344CB8AC3E}">
        <p14:creationId xmlns:p14="http://schemas.microsoft.com/office/powerpoint/2010/main" val="14632383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22" grpId="0" animBg="1"/>
      <p:bldP spid="23" grpId="0" animBg="1"/>
      <p:bldP spid="25" grpId="0" animBg="1"/>
      <p:bldP spid="26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344" y="204290"/>
            <a:ext cx="11538856" cy="1471129"/>
          </a:xfrm>
        </p:spPr>
        <p:txBody>
          <a:bodyPr>
            <a:normAutofit fontScale="90000"/>
          </a:bodyPr>
          <a:lstStyle/>
          <a:p>
            <a:r>
              <a:rPr lang="ru-RU" dirty="0"/>
              <a:t>Инерция привычной ценности (значимости) объекта</a:t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2680" y="5711762"/>
            <a:ext cx="114082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Она связана с: </a:t>
            </a:r>
          </a:p>
          <a:p>
            <a:r>
              <a:rPr lang="ru-RU" dirty="0"/>
              <a:t>а) самим объектом или его элементом – свойством, которое мы привыкли считать ценным; </a:t>
            </a:r>
          </a:p>
          <a:p>
            <a:r>
              <a:rPr lang="ru-RU" dirty="0"/>
              <a:t>б) действием, про которое мы знаем, что оно самое главное, важное.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229" y="1422814"/>
            <a:ext cx="8941130" cy="428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85987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8135" y="16688"/>
            <a:ext cx="10178322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Инерция привычного принципа действия, области знаний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7404" y="5339017"/>
            <a:ext cx="10178322" cy="151898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Имеется огромное количество изобретений, которые только недавно стали входить в наш быт и существенно упрощать нашу жизнь. Почему недавно? Главная причина кроется именно в этом виде инерции. Внедрение многих изобретений связано </a:t>
            </a:r>
            <a:r>
              <a:rPr lang="ru-RU" b="1" dirty="0"/>
              <a:t>с переходом человека к новой области знания</a:t>
            </a:r>
            <a:r>
              <a:rPr lang="ru-RU" dirty="0"/>
              <a:t>. </a:t>
            </a:r>
            <a:r>
              <a:rPr lang="en-US" dirty="0">
                <a:hlinkClick r:id="rId2"/>
              </a:rPr>
              <a:t>https://youtu.be/7H54kbkgzi8</a:t>
            </a:r>
            <a:r>
              <a:rPr lang="ru-RU" dirty="0"/>
              <a:t> </a:t>
            </a:r>
          </a:p>
        </p:txBody>
      </p:sp>
      <p:pic>
        <p:nvPicPr>
          <p:cNvPr id="7170" name="Picture 2" descr="История самого известного бренда Кока Кола в мир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1" y="1508820"/>
            <a:ext cx="5473930" cy="362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6335" b="8218"/>
          <a:stretch/>
        </p:blipFill>
        <p:spPr>
          <a:xfrm>
            <a:off x="6297296" y="1498166"/>
            <a:ext cx="2785720" cy="17852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t="9487"/>
          <a:stretch/>
        </p:blipFill>
        <p:spPr>
          <a:xfrm>
            <a:off x="9294538" y="1498166"/>
            <a:ext cx="2659289" cy="1785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296" y="3377994"/>
            <a:ext cx="2785720" cy="1755785"/>
          </a:xfrm>
          <a:prstGeom prst="rect">
            <a:avLst/>
          </a:prstGeom>
        </p:spPr>
      </p:pic>
      <p:pic>
        <p:nvPicPr>
          <p:cNvPr id="7174" name="Picture 6" descr="Как выглядят укусы насекомых?. Укусы насекомых на теле. Как выглядят укусы  насекомых? Какие насекомые самые опасные?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538" y="3377995"/>
            <a:ext cx="2659289" cy="178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641094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238" y="1700345"/>
            <a:ext cx="4871447" cy="36535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967" r="6184"/>
          <a:stretch/>
        </p:blipFill>
        <p:spPr>
          <a:xfrm>
            <a:off x="770982" y="1523273"/>
            <a:ext cx="5297714" cy="38481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821" y="208213"/>
            <a:ext cx="10178322" cy="1492132"/>
          </a:xfrm>
        </p:spPr>
        <p:txBody>
          <a:bodyPr>
            <a:normAutofit fontScale="90000"/>
          </a:bodyPr>
          <a:lstStyle/>
          <a:p>
            <a:r>
              <a:rPr lang="ru-RU" dirty="0"/>
              <a:t>Инерция кажущейся единственности решения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0982" y="5194300"/>
            <a:ext cx="11139714" cy="13661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Данный вид психологической инерции проявляется в следующем: раз есть одно решение, зачем искать другое? Или «от добра не ищут». А ведь другое решение может быть гораздо лучше. Человечество обычно никогда не идет одним-единственным путем. Если есть какая-то потребность, значит, имеется не один способ ее реализации. </a:t>
            </a:r>
          </a:p>
        </p:txBody>
      </p:sp>
    </p:spTree>
    <p:extLst>
      <p:ext uri="{BB962C8B-B14F-4D97-AF65-F5344CB8AC3E}">
        <p14:creationId xmlns:p14="http://schemas.microsoft.com/office/powerpoint/2010/main" val="1215030454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8478" y="157611"/>
            <a:ext cx="10178322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Инерция привычной формы, привычного внешнего вида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278" y="5718629"/>
            <a:ext cx="10838722" cy="8743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Какой бы ни была привычная форма объекта – все знают, что по мере его усовершенствования форма изменяется. В мире нет ничего неизменного. Сравните дизайн (или его отсутствие) первых автомобилей и современных. </a:t>
            </a:r>
            <a:r>
              <a:rPr lang="en-US" dirty="0">
                <a:solidFill>
                  <a:srgbClr val="FFFFFF"/>
                </a:solidFill>
                <a:latin typeface="YouTube Noto"/>
                <a:hlinkClick r:id="rId2"/>
              </a:rPr>
              <a:t>https://youtu.be/k69nsIO78eM</a:t>
            </a:r>
            <a:endParaRPr lang="ru-RU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КРЕАТИВНЫЙ ДИЗАЙН ЧАЙНЫХ ПАКЕТИКОВ | ARTотека ед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78" y="1768727"/>
            <a:ext cx="48768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Топ-10 креативных чайных пакетиков | Z&amp;amp;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89" y="1768727"/>
            <a:ext cx="4808311" cy="371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014171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707" y="380031"/>
            <a:ext cx="10421338" cy="878004"/>
          </a:xfrm>
        </p:spPr>
        <p:txBody>
          <a:bodyPr>
            <a:normAutofit fontScale="90000"/>
          </a:bodyPr>
          <a:lstStyle/>
          <a:p>
            <a:r>
              <a:rPr lang="ru-RU" dirty="0"/>
              <a:t>Инерция привычного действия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822" y="5554264"/>
            <a:ext cx="11245121" cy="1090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Инерция привычного действия может быть связана с тем, как человек держит, прикасается к данному объекту, с привычным характером действий, ощущений (моторная память), с привычной последовательностью действий (операций)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14982" r="8191"/>
          <a:stretch/>
        </p:blipFill>
        <p:spPr>
          <a:xfrm>
            <a:off x="264707" y="1563062"/>
            <a:ext cx="5254171" cy="3686175"/>
          </a:xfrm>
          <a:prstGeom prst="rect">
            <a:avLst/>
          </a:prstGeom>
        </p:spPr>
      </p:pic>
      <p:pic>
        <p:nvPicPr>
          <p:cNvPr id="11266" name="Picture 2" descr="Удивительные кокедамы - green-land.r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" r="60749"/>
          <a:stretch/>
        </p:blipFill>
        <p:spPr bwMode="auto">
          <a:xfrm>
            <a:off x="10290629" y="1002052"/>
            <a:ext cx="1727200" cy="455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8261" r="19714"/>
          <a:stretch/>
        </p:blipFill>
        <p:spPr>
          <a:xfrm>
            <a:off x="5792865" y="1557078"/>
            <a:ext cx="4318060" cy="368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205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283531"/>
            <a:ext cx="10940322" cy="1405226"/>
          </a:xfrm>
        </p:spPr>
        <p:txBody>
          <a:bodyPr>
            <a:normAutofit fontScale="90000"/>
          </a:bodyPr>
          <a:lstStyle/>
          <a:p>
            <a:r>
              <a:rPr lang="ru-RU" dirty="0"/>
              <a:t>Инерция несуществующего запрета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3991" y="5921829"/>
            <a:ext cx="10306009" cy="773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Запреты внешнего и внутреннего характера, как правило, связаны с общепринятым мнением, а также с некорректным восприятием реальной картины события.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63296" y="907947"/>
            <a:ext cx="4283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2A1A00">
                  <a:lumMod val="50000"/>
                  <a:lumOff val="50000"/>
                </a:srgbClr>
              </a:buClr>
              <a:buSzPct val="115000"/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prstClr val="black"/>
                </a:solidFill>
              </a:rPr>
              <a:t>«Я уверен, что так делать нельзя»</a:t>
            </a:r>
          </a:p>
          <a:p>
            <a:pPr marL="285750" indent="-285750">
              <a:buClr>
                <a:srgbClr val="2A1A00">
                  <a:lumMod val="50000"/>
                  <a:lumOff val="50000"/>
                </a:srgbClr>
              </a:buClr>
              <a:buSzPct val="115000"/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prstClr val="black"/>
                </a:solidFill>
              </a:rPr>
              <a:t>«Все знают, что так делать нельзя»</a:t>
            </a:r>
          </a:p>
        </p:txBody>
      </p:sp>
      <p:pic>
        <p:nvPicPr>
          <p:cNvPr id="9218" name="Picture 2" descr="Мем: &amp;quot;А ЧТО, ТАК МОЖНО БЫЛО ЧТОЛИ !?&amp;quot; - Все шаблоны - Meme-arsenal.co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0"/>
          <a:stretch/>
        </p:blipFill>
        <p:spPr bwMode="auto">
          <a:xfrm>
            <a:off x="489402" y="1688757"/>
            <a:ext cx="4889706" cy="370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7554" y="1885915"/>
            <a:ext cx="597547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Американский математик Джордж Данциг был аспирантом университета. Однажды он опоздал на лекцию и принял написанные на доске уравнения за домашнее задание. Оно показалось студенту несколько сложнее обычного, но за несколько дней Джордж его выполнил.</a:t>
            </a: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А потом выяснилось, что опоздавший студент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решил две «нерешаемые» проблемы в статистике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над которыми давно бились многие учёные умы.</a:t>
            </a:r>
          </a:p>
          <a:p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sz="1000" dirty="0">
                <a:solidFill>
                  <a:srgbClr val="000000"/>
                </a:solidFill>
                <a:latin typeface="Verdana" panose="020B0604030504040204" pitchFamily="34" charset="0"/>
              </a:rPr>
              <a:t>© </a:t>
            </a:r>
            <a:r>
              <a:rPr lang="ru-RU" sz="1000" dirty="0" err="1">
                <a:solidFill>
                  <a:srgbClr val="000000"/>
                </a:solidFill>
                <a:latin typeface="Verdana" panose="020B0604030504040204" pitchFamily="34" charset="0"/>
              </a:rPr>
              <a:t>СиЗОЖ</a:t>
            </a:r>
            <a:r>
              <a:rPr lang="ru-RU" sz="10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sz="1000" dirty="0">
                <a:solidFill>
                  <a:srgbClr val="27CDA5"/>
                </a:solidFill>
                <a:latin typeface="Verdana" panose="020B0604030504040204" pitchFamily="34" charset="0"/>
                <a:hlinkClick r:id="rId3"/>
              </a:rPr>
              <a:t>https://sizozh.ru/ogranicheniya-v-golove-5-naglyadnyh-primerov-i-eksperimentov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554888997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07786"/>
          </a:xfrm>
        </p:spPr>
        <p:txBody>
          <a:bodyPr/>
          <a:lstStyle/>
          <a:p>
            <a:r>
              <a:rPr lang="ru-RU" dirty="0"/>
              <a:t>Инерция лишней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029" y="5667747"/>
            <a:ext cx="10178322" cy="119025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Очень часто инерция связана с тем, что нас «забрасывают» информацией, которая не имеет отношения к данной проблеме, и нам очень трудно выделить ту информацию, которая нужна для решения данной задачи.</a:t>
            </a:r>
          </a:p>
        </p:txBody>
      </p:sp>
      <p:sp>
        <p:nvSpPr>
          <p:cNvPr id="5" name="AutoShape 2" descr="Лишняя информация: больше не значит лучш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2" name="Picture 4" descr="Экология сознания и всемирный поток информ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183" y="1275961"/>
            <a:ext cx="5892013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747395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07786"/>
          </a:xfrm>
        </p:spPr>
        <p:txBody>
          <a:bodyPr>
            <a:normAutofit fontScale="90000"/>
          </a:bodyPr>
          <a:lstStyle/>
          <a:p>
            <a:r>
              <a:rPr lang="ru-RU" dirty="0"/>
              <a:t>7 Головоломок, Чтобы Проверить Свои Умственные Способности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896" y="6048748"/>
            <a:ext cx="10178322" cy="44518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https://youtu.be/XJqLAO7-khU</a:t>
            </a:r>
            <a:r>
              <a:rPr lang="ru-RU" dirty="0"/>
              <a:t> </a:t>
            </a:r>
          </a:p>
        </p:txBody>
      </p:sp>
      <p:sp>
        <p:nvSpPr>
          <p:cNvPr id="5" name="AutoShape 2" descr="Лишняя информация: больше не значит лучш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0" y="1714499"/>
            <a:ext cx="7448550" cy="418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10249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3.xml><?xml version="1.0" encoding="utf-8"?>
<a:theme xmlns:a="http://schemas.openxmlformats.org/drawingml/2006/main" name="1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4.xml><?xml version="1.0" encoding="utf-8"?>
<a:theme xmlns:a="http://schemas.openxmlformats.org/drawingml/2006/main" name="2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5.xml><?xml version="1.0" encoding="utf-8"?>
<a:theme xmlns:a="http://schemas.openxmlformats.org/drawingml/2006/main" name="3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6.xml><?xml version="1.0" encoding="utf-8"?>
<a:theme xmlns:a="http://schemas.openxmlformats.org/drawingml/2006/main" name="4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7.xml><?xml version="1.0" encoding="utf-8"?>
<a:theme xmlns:a="http://schemas.openxmlformats.org/drawingml/2006/main" name="5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8.xml><?xml version="1.0" encoding="utf-8"?>
<a:theme xmlns:a="http://schemas.openxmlformats.org/drawingml/2006/main" name="6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9.xml><?xml version="1.0" encoding="utf-8"?>
<a:theme xmlns:a="http://schemas.openxmlformats.org/drawingml/2006/main" name="7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10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907</Words>
  <Application>Microsoft Office PowerPoint</Application>
  <PresentationFormat>Широкоэкранный</PresentationFormat>
  <Paragraphs>86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19</vt:i4>
      </vt:variant>
    </vt:vector>
  </HeadingPairs>
  <TitlesOfParts>
    <vt:vector size="39" baseType="lpstr">
      <vt:lpstr>Arial</vt:lpstr>
      <vt:lpstr>Calibri</vt:lpstr>
      <vt:lpstr>Calibri Light</vt:lpstr>
      <vt:lpstr>Corbel</vt:lpstr>
      <vt:lpstr>Gill Sans MT</vt:lpstr>
      <vt:lpstr>Impact</vt:lpstr>
      <vt:lpstr>PF Regal Display Pro Bold</vt:lpstr>
      <vt:lpstr>PF Regal Text Pro RegularA</vt:lpstr>
      <vt:lpstr>Verdana</vt:lpstr>
      <vt:lpstr>YouTube Noto</vt:lpstr>
      <vt:lpstr>Тема Office</vt:lpstr>
      <vt:lpstr>Badge</vt:lpstr>
      <vt:lpstr>1_Badge</vt:lpstr>
      <vt:lpstr>2_Badge</vt:lpstr>
      <vt:lpstr>3_Badge</vt:lpstr>
      <vt:lpstr>4_Badge</vt:lpstr>
      <vt:lpstr>5_Badge</vt:lpstr>
      <vt:lpstr>6_Badge</vt:lpstr>
      <vt:lpstr>7_Badge</vt:lpstr>
      <vt:lpstr>Оформление по умолчанию</vt:lpstr>
      <vt:lpstr>Управление изменениями </vt:lpstr>
      <vt:lpstr>Управление </vt:lpstr>
      <vt:lpstr>Топ глобальных потребительских трендов 2020 года: исследование Euromonitor</vt:lpstr>
      <vt:lpstr>Топ глобальных потребительских трендов 2020 года: исследование Euromonitor</vt:lpstr>
      <vt:lpstr>Первое в мире летающее такси запустят в Великобритании уже в этом году - СМИ</vt:lpstr>
      <vt:lpstr>Презентация PowerPoint</vt:lpstr>
      <vt:lpstr>Принятие решения </vt:lpstr>
      <vt:lpstr>Проект – это сложная задача с известным результатом </vt:lpstr>
      <vt:lpstr>Что такое управление проектами?</vt:lpstr>
      <vt:lpstr>Презентация PowerPoint</vt:lpstr>
      <vt:lpstr>Виды психологической инерции</vt:lpstr>
      <vt:lpstr>Инерция привычной ценности (значимости) объекта </vt:lpstr>
      <vt:lpstr>Инерция привычного принципа действия, области знаний  </vt:lpstr>
      <vt:lpstr>Инерция кажущейся единственности решения </vt:lpstr>
      <vt:lpstr>Инерция привычной формы, привычного внешнего вида </vt:lpstr>
      <vt:lpstr>Инерция привычного действия </vt:lpstr>
      <vt:lpstr>Инерция несуществующего запрета  </vt:lpstr>
      <vt:lpstr>Инерция лишней информации</vt:lpstr>
      <vt:lpstr>7 Головоломок, Чтобы Проверить Свои Умственные Способности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изменениями</dc:title>
  <dc:creator>Альфия Закимова</dc:creator>
  <cp:lastModifiedBy>HUAWEI</cp:lastModifiedBy>
  <cp:revision>44</cp:revision>
  <cp:lastPrinted>2021-11-03T07:53:08Z</cp:lastPrinted>
  <dcterms:created xsi:type="dcterms:W3CDTF">2021-11-01T02:49:50Z</dcterms:created>
  <dcterms:modified xsi:type="dcterms:W3CDTF">2024-09-02T09:00:59Z</dcterms:modified>
</cp:coreProperties>
</file>